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372" r:id="rId2"/>
    <p:sldId id="375" r:id="rId3"/>
    <p:sldId id="374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lumn Chart" id="{0461494D-845B-4958-B0BB-DF13CBE609E7}">
          <p14:sldIdLst>
            <p14:sldId id="372"/>
            <p14:sldId id="375"/>
            <p14:sldId id="3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60" autoAdjust="0"/>
    <p:restoredTop sz="94660"/>
  </p:normalViewPr>
  <p:slideViewPr>
    <p:cSldViewPr snapToGrid="0">
      <p:cViewPr>
        <p:scale>
          <a:sx n="75" d="100"/>
          <a:sy n="75" d="100"/>
        </p:scale>
        <p:origin x="1296" y="1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1" i="0" baseline="0" dirty="0">
                <a:effectLst/>
              </a:rPr>
              <a:t>Graphic Card</a:t>
            </a:r>
            <a:r>
              <a:rPr lang="en-US" sz="1800" b="1" i="0" baseline="0" dirty="0">
                <a:effectLst/>
              </a:rPr>
              <a:t>s</a:t>
            </a:r>
            <a:r>
              <a:rPr lang="pl-PL" sz="1800" b="1" i="0" baseline="0" dirty="0">
                <a:effectLst/>
              </a:rPr>
              <a:t> s</a:t>
            </a:r>
            <a:r>
              <a:rPr lang="en-US" sz="1800" b="1" i="0" baseline="0" dirty="0">
                <a:effectLst/>
              </a:rPr>
              <a:t>ales revenue</a:t>
            </a:r>
            <a:r>
              <a:rPr lang="pl-PL" sz="1800" b="1" i="0" baseline="0" dirty="0">
                <a:effectLst/>
              </a:rPr>
              <a:t> from 203</a:t>
            </a:r>
            <a:r>
              <a:rPr lang="pl-PL" sz="1800" b="1" dirty="0">
                <a:effectLst/>
              </a:rPr>
              <a:t>8-2043</a:t>
            </a:r>
            <a:r>
              <a:rPr lang="en-US" sz="1800" b="1" i="0" baseline="0" dirty="0">
                <a:effectLst/>
              </a:rPr>
              <a:t>, </a:t>
            </a:r>
            <a:r>
              <a:rPr lang="en-US" sz="1800" b="0" i="0" baseline="0" dirty="0">
                <a:effectLst/>
              </a:rPr>
              <a:t>in billion</a:t>
            </a:r>
            <a:r>
              <a:rPr lang="pl-PL" sz="1800" b="0" i="0" baseline="0" dirty="0">
                <a:effectLst/>
              </a:rPr>
              <a:t> </a:t>
            </a:r>
            <a:r>
              <a:rPr lang="en-US" sz="1800" b="0" i="0" baseline="0" dirty="0">
                <a:effectLst/>
              </a:rPr>
              <a:t>USD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1.5233759842519625E-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6458538385826774E-2"/>
          <c:y val="0.13923337775257558"/>
          <c:w val="0.82505584508423191"/>
          <c:h val="0.731460384270322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Turbo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2038</c:v>
                </c:pt>
                <c:pt idx="1">
                  <c:v>2039</c:v>
                </c:pt>
                <c:pt idx="2">
                  <c:v>2040</c:v>
                </c:pt>
                <c:pt idx="3">
                  <c:v>2041</c:v>
                </c:pt>
                <c:pt idx="4">
                  <c:v>2042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62</c:v>
                </c:pt>
                <c:pt idx="1">
                  <c:v>44</c:v>
                </c:pt>
                <c:pt idx="2">
                  <c:v>48</c:v>
                </c:pt>
                <c:pt idx="3">
                  <c:v>36</c:v>
                </c:pt>
                <c:pt idx="4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F1-44B5-988A-E6C2A628B0D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Herz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2038</c:v>
                </c:pt>
                <c:pt idx="1">
                  <c:v>2039</c:v>
                </c:pt>
                <c:pt idx="2">
                  <c:v>2040</c:v>
                </c:pt>
                <c:pt idx="3">
                  <c:v>2041</c:v>
                </c:pt>
                <c:pt idx="4">
                  <c:v>2042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56</c:v>
                </c:pt>
                <c:pt idx="1">
                  <c:v>46</c:v>
                </c:pt>
                <c:pt idx="2">
                  <c:v>57</c:v>
                </c:pt>
                <c:pt idx="3">
                  <c:v>43</c:v>
                </c:pt>
                <c:pt idx="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F1-44B5-988A-E6C2A628B0D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Graphex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2038</c:v>
                </c:pt>
                <c:pt idx="1">
                  <c:v>2039</c:v>
                </c:pt>
                <c:pt idx="2">
                  <c:v>2040</c:v>
                </c:pt>
                <c:pt idx="3">
                  <c:v>2041</c:v>
                </c:pt>
                <c:pt idx="4">
                  <c:v>2042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17</c:v>
                </c:pt>
                <c:pt idx="1">
                  <c:v>21</c:v>
                </c:pt>
                <c:pt idx="2">
                  <c:v>13</c:v>
                </c:pt>
                <c:pt idx="3">
                  <c:v>19</c:v>
                </c:pt>
                <c:pt idx="4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F1-44B5-988A-E6C2A628B0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"/>
        <c:axId val="1725866799"/>
        <c:axId val="1725864303"/>
      </c:barChart>
      <c:catAx>
        <c:axId val="172586679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5864303"/>
        <c:crosses val="autoZero"/>
        <c:auto val="1"/>
        <c:lblAlgn val="ctr"/>
        <c:lblOffset val="100"/>
        <c:noMultiLvlLbl val="0"/>
      </c:catAx>
      <c:valAx>
        <c:axId val="17258643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58667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7326796259842521"/>
          <c:y val="0.23250644485073546"/>
          <c:w val="0.12533895177165355"/>
          <c:h val="0.535462319422839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0.10842</cdr:x>
      <cdr:y>0.12439</cdr:y>
    </cdr:from>
    <cdr:to>
      <cdr:x>0.14379</cdr:x>
      <cdr:y>0.21509</cdr:y>
    </cdr:to>
    <cdr:sp macro="" textlink="">
      <cdr:nvSpPr>
        <cdr:cNvPr id="3" name="Arrow: Up 2">
          <a:extLst xmlns:a="http://schemas.openxmlformats.org/drawingml/2006/main">
            <a:ext uri="{FF2B5EF4-FFF2-40B4-BE49-F238E27FC236}">
              <a16:creationId xmlns:a16="http://schemas.microsoft.com/office/drawing/2014/main" id="{EB25EA43-BFA4-629B-D8BD-2437A91DAF38}"/>
            </a:ext>
          </a:extLst>
        </cdr:cNvPr>
        <cdr:cNvSpPr/>
      </cdr:nvSpPr>
      <cdr:spPr>
        <a:xfrm xmlns:a="http://schemas.openxmlformats.org/drawingml/2006/main" rot="10800000">
          <a:off x="1044951" y="543342"/>
          <a:ext cx="340939" cy="396202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0.76531</cdr:x>
      <cdr:y>0.08168</cdr:y>
    </cdr:from>
    <cdr:to>
      <cdr:x>0.81335</cdr:x>
      <cdr:y>0.17991</cdr:y>
    </cdr:to>
    <cdr:sp macro="" textlink="">
      <cdr:nvSpPr>
        <cdr:cNvPr id="4" name="Arrow: Up 3">
          <a:extLst xmlns:a="http://schemas.openxmlformats.org/drawingml/2006/main">
            <a:ext uri="{FF2B5EF4-FFF2-40B4-BE49-F238E27FC236}">
              <a16:creationId xmlns:a16="http://schemas.microsoft.com/office/drawing/2014/main" id="{48801DE0-33DC-9125-5CF4-384357FA8E7A}"/>
            </a:ext>
          </a:extLst>
        </cdr:cNvPr>
        <cdr:cNvSpPr/>
      </cdr:nvSpPr>
      <cdr:spPr>
        <a:xfrm xmlns:a="http://schemas.openxmlformats.org/drawingml/2006/main">
          <a:off x="7376289" y="356814"/>
          <a:ext cx="462988" cy="429087"/>
        </a:xfrm>
        <a:prstGeom xmlns:a="http://schemas.openxmlformats.org/drawingml/2006/main" prst="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0.59929</cdr:x>
      <cdr:y>0.25794</cdr:y>
    </cdr:from>
    <cdr:to>
      <cdr:x>0.64732</cdr:x>
      <cdr:y>0.35617</cdr:y>
    </cdr:to>
    <cdr:sp macro="" textlink="">
      <cdr:nvSpPr>
        <cdr:cNvPr id="5" name="Arrow: Up 4">
          <a:extLst xmlns:a="http://schemas.openxmlformats.org/drawingml/2006/main">
            <a:ext uri="{FF2B5EF4-FFF2-40B4-BE49-F238E27FC236}">
              <a16:creationId xmlns:a16="http://schemas.microsoft.com/office/drawing/2014/main" id="{0222A5C5-6914-A5BA-1AEE-1E564D8BE5DD}"/>
            </a:ext>
          </a:extLst>
        </cdr:cNvPr>
        <cdr:cNvSpPr/>
      </cdr:nvSpPr>
      <cdr:spPr>
        <a:xfrm xmlns:a="http://schemas.openxmlformats.org/drawingml/2006/main">
          <a:off x="5776089" y="1126741"/>
          <a:ext cx="462988" cy="429086"/>
        </a:xfrm>
        <a:prstGeom xmlns:a="http://schemas.openxmlformats.org/drawingml/2006/main" prst="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0.43484</cdr:x>
      <cdr:y>0.10595</cdr:y>
    </cdr:from>
    <cdr:to>
      <cdr:x>0.48288</cdr:x>
      <cdr:y>0.20418</cdr:y>
    </cdr:to>
    <cdr:sp macro="" textlink="">
      <cdr:nvSpPr>
        <cdr:cNvPr id="6" name="Arrow: Up 5">
          <a:extLst xmlns:a="http://schemas.openxmlformats.org/drawingml/2006/main">
            <a:ext uri="{FF2B5EF4-FFF2-40B4-BE49-F238E27FC236}">
              <a16:creationId xmlns:a16="http://schemas.microsoft.com/office/drawing/2014/main" id="{0A034386-513C-1752-A783-BE6B94F0DE74}"/>
            </a:ext>
          </a:extLst>
        </cdr:cNvPr>
        <cdr:cNvSpPr/>
      </cdr:nvSpPr>
      <cdr:spPr>
        <a:xfrm xmlns:a="http://schemas.openxmlformats.org/drawingml/2006/main">
          <a:off x="4191129" y="462799"/>
          <a:ext cx="462988" cy="429086"/>
        </a:xfrm>
        <a:prstGeom xmlns:a="http://schemas.openxmlformats.org/drawingml/2006/main" prst="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0.27198</cdr:x>
      <cdr:y>0.22186</cdr:y>
    </cdr:from>
    <cdr:to>
      <cdr:x>0.32002</cdr:x>
      <cdr:y>0.32009</cdr:y>
    </cdr:to>
    <cdr:sp macro="" textlink="">
      <cdr:nvSpPr>
        <cdr:cNvPr id="7" name="Arrow: Up 6">
          <a:extLst xmlns:a="http://schemas.openxmlformats.org/drawingml/2006/main">
            <a:ext uri="{FF2B5EF4-FFF2-40B4-BE49-F238E27FC236}">
              <a16:creationId xmlns:a16="http://schemas.microsoft.com/office/drawing/2014/main" id="{4AB3DAC9-C54A-4ACA-ADE6-4178792EDB5F}"/>
            </a:ext>
          </a:extLst>
        </cdr:cNvPr>
        <cdr:cNvSpPr/>
      </cdr:nvSpPr>
      <cdr:spPr>
        <a:xfrm xmlns:a="http://schemas.openxmlformats.org/drawingml/2006/main">
          <a:off x="2621409" y="969138"/>
          <a:ext cx="462988" cy="429086"/>
        </a:xfrm>
        <a:prstGeom xmlns:a="http://schemas.openxmlformats.org/drawingml/2006/main" prst="up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pl-PL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70F5D69D-AC57-EC51-5570-349598B187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280" y="256135"/>
            <a:ext cx="3986068" cy="998226"/>
          </a:xfrm>
          <a:prstGeom prst="rect">
            <a:avLst/>
          </a:prstGeom>
        </p:spPr>
      </p:pic>
      <p:pic>
        <p:nvPicPr>
          <p:cNvPr id="7" name="Graphic 6" descr="Table with solid fill">
            <a:extLst>
              <a:ext uri="{FF2B5EF4-FFF2-40B4-BE49-F238E27FC236}">
                <a16:creationId xmlns:a16="http://schemas.microsoft.com/office/drawing/2014/main" id="{56B1884C-FB62-EC2C-1E11-FEAFB79B62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63142" y="3089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87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27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787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086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a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0816A718-ED27-F6C2-2B2B-C99492492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42378" y="1052266"/>
            <a:ext cx="2322367" cy="581588"/>
          </a:xfrm>
          <a:prstGeom prst="rect">
            <a:avLst/>
          </a:prstGeom>
        </p:spPr>
      </p:pic>
      <p:pic>
        <p:nvPicPr>
          <p:cNvPr id="13" name="Graphic 12" descr="Bar chart with solid fill">
            <a:extLst>
              <a:ext uri="{FF2B5EF4-FFF2-40B4-BE49-F238E27FC236}">
                <a16:creationId xmlns:a16="http://schemas.microsoft.com/office/drawing/2014/main" id="{80808CD1-EE96-48E4-82D4-51BF7D758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91" y="41458"/>
            <a:ext cx="514533" cy="5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7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ac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actice +title 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32892F-4217-C364-8035-CC5B4331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477963"/>
            <a:ext cx="10515600" cy="4659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50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ractice (No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Calligraphy Pen with solid fill">
            <a:extLst>
              <a:ext uri="{FF2B5EF4-FFF2-40B4-BE49-F238E27FC236}">
                <a16:creationId xmlns:a16="http://schemas.microsoft.com/office/drawing/2014/main" id="{C6054BFB-BE23-B60B-BBFA-D27683A60A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-77309" y="1920964"/>
            <a:ext cx="612614" cy="612614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52A695-7232-A28E-2B0B-6701B424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A7D0CD-4E20-BDFE-5C50-914479CEA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AFD5DE-09B5-F9EE-7945-11BFA7413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61ABA0D5-870C-3F18-2957-EAF0C406B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56494" y="764114"/>
            <a:ext cx="1977808" cy="4953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519950-5051-745B-268B-EB67DA461F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74800" y="1191419"/>
            <a:ext cx="9042400" cy="4475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94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8820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63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497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75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6057-4B71-4CC8-8CC8-69221587FF56}" type="datetimeFigureOut">
              <a:rPr lang="pl-PL" smtClean="0"/>
              <a:t>17.10.2022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420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D40469E2-5460-EA5F-5757-15193167F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890738"/>
              </p:ext>
            </p:extLst>
          </p:nvPr>
        </p:nvGraphicFramePr>
        <p:xfrm>
          <a:off x="3144712" y="2948223"/>
          <a:ext cx="5902576" cy="1611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5644">
                  <a:extLst>
                    <a:ext uri="{9D8B030D-6E8A-4147-A177-3AD203B41FA5}">
                      <a16:colId xmlns:a16="http://schemas.microsoft.com/office/drawing/2014/main" val="4159134075"/>
                    </a:ext>
                  </a:extLst>
                </a:gridCol>
                <a:gridCol w="1475644">
                  <a:extLst>
                    <a:ext uri="{9D8B030D-6E8A-4147-A177-3AD203B41FA5}">
                      <a16:colId xmlns:a16="http://schemas.microsoft.com/office/drawing/2014/main" val="1488960796"/>
                    </a:ext>
                  </a:extLst>
                </a:gridCol>
                <a:gridCol w="1475644">
                  <a:extLst>
                    <a:ext uri="{9D8B030D-6E8A-4147-A177-3AD203B41FA5}">
                      <a16:colId xmlns:a16="http://schemas.microsoft.com/office/drawing/2014/main" val="1182309109"/>
                    </a:ext>
                  </a:extLst>
                </a:gridCol>
                <a:gridCol w="1475644">
                  <a:extLst>
                    <a:ext uri="{9D8B030D-6E8A-4147-A177-3AD203B41FA5}">
                      <a16:colId xmlns:a16="http://schemas.microsoft.com/office/drawing/2014/main" val="1979332046"/>
                    </a:ext>
                  </a:extLst>
                </a:gridCol>
              </a:tblGrid>
              <a:tr h="3465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Year: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Graphex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Turbo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Herz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6091725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2038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62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9313870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2039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6123211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2040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57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6502768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2041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22077604"/>
                  </a:ext>
                </a:extLst>
              </a:tr>
              <a:tr h="253049"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2042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60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225512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C347F09-CFD5-AC91-49FA-AAD7937BF55F}"/>
              </a:ext>
            </a:extLst>
          </p:cNvPr>
          <p:cNvSpPr txBox="1"/>
          <p:nvPr/>
        </p:nvSpPr>
        <p:spPr>
          <a:xfrm>
            <a:off x="3078480" y="2443033"/>
            <a:ext cx="6035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Graphic Card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ales revenue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from 203</a:t>
            </a:r>
            <a:r>
              <a:rPr lang="pl-PL" b="1" dirty="0">
                <a:solidFill>
                  <a:srgbClr val="000000"/>
                </a:solidFill>
                <a:latin typeface="Calibri" panose="020F0502020204030204" pitchFamily="34" charset="0"/>
              </a:rPr>
              <a:t>8-2043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 billion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USD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93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0D227318-FB46-CDA9-C563-DFDE063D63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482613"/>
              </p:ext>
            </p:extLst>
          </p:nvPr>
        </p:nvGraphicFramePr>
        <p:xfrm>
          <a:off x="1276865" y="1713053"/>
          <a:ext cx="9638270" cy="4368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8D6CDD7B-8338-259E-CB91-768640D93DBE}"/>
              </a:ext>
            </a:extLst>
          </p:cNvPr>
          <p:cNvSpPr txBox="1">
            <a:spLocks/>
          </p:cNvSpPr>
          <p:nvPr/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400" dirty="0"/>
              <a:t>Turbo and Herz remain close competitors in the Graphic Cards market, but in the last 4 years Herz revenue was always higher.</a:t>
            </a:r>
          </a:p>
        </p:txBody>
      </p:sp>
    </p:spTree>
    <p:extLst>
      <p:ext uri="{BB962C8B-B14F-4D97-AF65-F5344CB8AC3E}">
        <p14:creationId xmlns:p14="http://schemas.microsoft.com/office/powerpoint/2010/main" val="4260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6400-9C85-43DC-CFE6-6A97DD5D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719963-9347-AA33-3638-BA014A2D4300}"/>
              </a:ext>
            </a:extLst>
          </p:cNvPr>
          <p:cNvSpPr txBox="1"/>
          <p:nvPr/>
        </p:nvSpPr>
        <p:spPr>
          <a:xfrm>
            <a:off x="-1829" y="-2053412"/>
            <a:ext cx="340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Insert a Clustered Column Chart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6A5837-85D1-A195-33DA-1036A1D66103}"/>
              </a:ext>
            </a:extLst>
          </p:cNvPr>
          <p:cNvSpPr txBox="1"/>
          <p:nvPr/>
        </p:nvSpPr>
        <p:spPr>
          <a:xfrm>
            <a:off x="-1830" y="-1722692"/>
            <a:ext cx="5671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Swap Graphex and Herz (Using shift or „Insert cut cells”)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0B863F-E49B-0692-6946-E3AF3DB1D04A}"/>
              </a:ext>
            </a:extLst>
          </p:cNvPr>
          <p:cNvSpPr txBox="1"/>
          <p:nvPr/>
        </p:nvSpPr>
        <p:spPr>
          <a:xfrm>
            <a:off x="-1831" y="-1391972"/>
            <a:ext cx="300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Put legend on the right side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B8D233-E7DC-8B6F-12EB-063F66A4A25F}"/>
              </a:ext>
            </a:extLst>
          </p:cNvPr>
          <p:cNvSpPr txBox="1"/>
          <p:nvPr/>
        </p:nvSpPr>
        <p:spPr>
          <a:xfrm>
            <a:off x="0" y="-1061252"/>
            <a:ext cx="366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Add data labels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Turbo and Herz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52EFC8-78E4-DF27-FF6E-D449CADC0526}"/>
              </a:ext>
            </a:extLst>
          </p:cNvPr>
          <p:cNvSpPr txBox="1"/>
          <p:nvPr/>
        </p:nvSpPr>
        <p:spPr>
          <a:xfrm>
            <a:off x="-1831" y="-730532"/>
            <a:ext cx="3863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Reduce series overlap and gap width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7DBCCF-3251-3181-EE6C-E3F1CBC6A7C4}"/>
              </a:ext>
            </a:extLst>
          </p:cNvPr>
          <p:cNvSpPr txBox="1"/>
          <p:nvPr/>
        </p:nvSpPr>
        <p:spPr>
          <a:xfrm>
            <a:off x="-1831" y="-399812"/>
            <a:ext cx="3648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Remove horizontal line and Y axis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BAC69244-0A88-523D-7A1E-C9A403BE43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4020665"/>
      </p:ext>
    </p:extLst>
  </p:cSld>
  <p:clrMapOvr>
    <a:masterClrMapping/>
  </p:clrMapOvr>
</p:sld>
</file>

<file path=ppt/theme/theme1.xml><?xml version="1.0" encoding="utf-8"?>
<a:theme xmlns:a="http://schemas.openxmlformats.org/drawingml/2006/main" name="Good Looking 1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od Looking 1" id="{A7323A52-B4B2-49ED-ABAE-57F443AF1E79}" vid="{EE1B6688-00BC-4E9B-A0CC-6F00C3043A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92</TotalTime>
  <Words>128</Words>
  <Application>Microsoft Office PowerPoint</Application>
  <PresentationFormat>Widescreen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Good Looking 1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8</cp:revision>
  <dcterms:created xsi:type="dcterms:W3CDTF">2022-08-02T06:24:42Z</dcterms:created>
  <dcterms:modified xsi:type="dcterms:W3CDTF">2022-10-17T08:22:24Z</dcterms:modified>
</cp:coreProperties>
</file>